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media/image2.jpeg" ContentType="image/jpeg"/>
  <Override PartName="/ppt/media/media1.m4a" ContentType="audio/unknown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 b="def" i="def"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 b="def" i="def"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rapide =&gt; Bienvenues dans cette formation accélérée pour devenir musicien et tout spécialement conçue pour les devs!</a:t>
            </a:r>
          </a:p>
          <a:p>
            <a:pPr/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rapide =&gt; Bienvenues dans cette formation accélérée pour devenir musicien et tout spécialement conçue pour les devs!</a:t>
            </a:r>
          </a:p>
          <a:p>
            <a:pPr/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rapide =&gt; Bienvenues dans cette formation accélérée pour devenir musicien et tout spécialement conçue pour les devs!</a:t>
            </a:r>
          </a:p>
          <a:p>
            <a:pPr/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63958" y="3432812"/>
            <a:ext cx="21456084" cy="5117124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B5D1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163381" y="9935309"/>
            <a:ext cx="14716127" cy="28443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2pPr>
            <a:lvl3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3pPr>
            <a:lvl4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4pPr>
            <a:lvl5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 copie">
    <p:bg>
      <p:bgPr>
        <a:gradFill flip="none" rotWithShape="1">
          <a:gsLst>
            <a:gs pos="908">
              <a:srgbClr val="1DBFBF"/>
            </a:gs>
            <a:gs pos="76652">
              <a:srgbClr val="EB8039"/>
            </a:gs>
            <a:gs pos="91956">
              <a:srgbClr val="49384D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pecial">
    <p:bg>
      <p:bgPr>
        <a:solidFill>
          <a:srgbClr val="2461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#DevoxxFR"/>
          <p:cNvSpPr txBox="1"/>
          <p:nvPr/>
        </p:nvSpPr>
        <p:spPr>
          <a:xfrm>
            <a:off x="200890" y="13079580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texte">
    <p:bg>
      <p:bgPr>
        <a:solidFill>
          <a:srgbClr val="4938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4833937" y="136441"/>
            <a:ext cx="14716127" cy="25799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EFB12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xfrm>
            <a:off x="3487082" y="3187793"/>
            <a:ext cx="17409837" cy="93603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1pPr>
            <a:lvl2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2pPr>
            <a:lvl3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3pPr>
            <a:lvl4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4pPr>
            <a:lvl5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Rectangle"/>
          <p:cNvSpPr/>
          <p:nvPr/>
        </p:nvSpPr>
        <p:spPr>
          <a:xfrm>
            <a:off x="-7641" y="2483573"/>
            <a:ext cx="24855104" cy="34991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EFB129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8197453"/>
            <a:ext cx="14716127" cy="2844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2pPr>
            <a:lvl3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3pPr>
            <a:lvl4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4pPr>
            <a:lvl5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2366919" y="3483933"/>
            <a:ext cx="19632303" cy="1976272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sous-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366919" y="3483933"/>
            <a:ext cx="19632303" cy="1976272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3" name="Texte niveau 1…"/>
          <p:cNvSpPr txBox="1"/>
          <p:nvPr/>
        </p:nvSpPr>
        <p:spPr>
          <a:xfrm>
            <a:off x="2326994" y="6580447"/>
            <a:ext cx="14716127" cy="4593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>
            <a:lvl1pPr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  <a:lvl2pPr indent="198881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2pPr>
            <a:lvl3pPr indent="397763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3pPr>
            <a:lvl4pPr indent="596644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4pPr>
            <a:lvl5pPr indent="795527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tex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4833937" y="136441"/>
            <a:ext cx="14716127" cy="257998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idx="1"/>
          </p:nvPr>
        </p:nvSpPr>
        <p:spPr>
          <a:xfrm>
            <a:off x="3004404" y="2941772"/>
            <a:ext cx="18831014" cy="96063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1pPr>
            <a:lvl2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2pPr>
            <a:lvl3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3pPr>
            <a:lvl4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4pPr>
            <a:lvl5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Rectangle"/>
          <p:cNvSpPr/>
          <p:nvPr/>
        </p:nvSpPr>
        <p:spPr>
          <a:xfrm>
            <a:off x="-7641" y="2483573"/>
            <a:ext cx="24855104" cy="88883"/>
          </a:xfrm>
          <a:prstGeom prst="rect">
            <a:avLst/>
          </a:prstGeom>
          <a:solidFill>
            <a:srgbClr val="0F3471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720C04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44" name="barre_bas_2022.png" descr="barre_bas_20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" y="12954000"/>
            <a:ext cx="24384002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1355815" y="3438814"/>
            <a:ext cx="21672370" cy="683837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way2.png"/>
          <p:cNvSpPr/>
          <p:nvPr>
            <p:ph type="pic" idx="21"/>
          </p:nvPr>
        </p:nvSpPr>
        <p:spPr>
          <a:xfrm>
            <a:off x="-2323419" y="2958160"/>
            <a:ext cx="14514357" cy="9649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34785" indent="-391885" algn="ctr">
              <a:spcBef>
                <a:spcPts val="0"/>
              </a:spcBef>
              <a:defRPr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80885" indent="-391885" algn="ctr">
              <a:spcBef>
                <a:spcPts val="0"/>
              </a:spcBef>
              <a:defRPr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25385" indent="-391885" algn="ctr">
              <a:spcBef>
                <a:spcPts val="0"/>
              </a:spcBef>
              <a:defRPr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69885" indent="-391885" algn="ctr">
              <a:spcBef>
                <a:spcPts val="0"/>
              </a:spcBef>
              <a:defRPr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« Saisissez une citation ici. »"/>
          <p:cNvSpPr txBox="1"/>
          <p:nvPr>
            <p:ph type="body" sz="quarter" idx="21"/>
          </p:nvPr>
        </p:nvSpPr>
        <p:spPr>
          <a:xfrm>
            <a:off x="4833937" y="5134078"/>
            <a:ext cx="14716128" cy="965202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i="1" sz="52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</a:p>
        </p:txBody>
      </p:sp>
      <p:sp>
        <p:nvSpPr>
          <p:cNvPr id="72" name="#DevoxxFR"/>
          <p:cNvSpPr txBox="1"/>
          <p:nvPr/>
        </p:nvSpPr>
        <p:spPr>
          <a:xfrm>
            <a:off x="200890" y="13079580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#DevoxxFR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way2.png"/>
          <p:cNvSpPr/>
          <p:nvPr>
            <p:ph type="pic" sz="half" idx="21"/>
          </p:nvPr>
        </p:nvSpPr>
        <p:spPr>
          <a:xfrm>
            <a:off x="13248102" y="3706493"/>
            <a:ext cx="10386950" cy="69053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81" name="boat_seine.png" descr="boat_seine.png"/>
          <p:cNvPicPr>
            <a:picLocks noChangeAspect="1"/>
          </p:cNvPicPr>
          <p:nvPr/>
        </p:nvPicPr>
        <p:blipFill>
          <a:blip r:embed="rId2">
            <a:extLst/>
          </a:blip>
          <a:srcRect l="0" t="138" r="0" b="137"/>
          <a:stretch>
            <a:fillRect/>
          </a:stretch>
        </p:blipFill>
        <p:spPr>
          <a:xfrm>
            <a:off x="1201847" y="3706494"/>
            <a:ext cx="10386436" cy="690505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bg>
      <p:bgPr>
        <a:gradFill flip="none" rotWithShape="1">
          <a:gsLst>
            <a:gs pos="0">
              <a:srgbClr val="1DBFBF"/>
            </a:gs>
            <a:gs pos="100000">
              <a:srgbClr val="246148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69651" y="842825"/>
            <a:ext cx="19756915" cy="1897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1773210" y="3241056"/>
            <a:ext cx="11297988" cy="90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62649" y="13019484"/>
            <a:ext cx="440843" cy="4857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600" u="none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9pPr>
    </p:titleStyle>
    <p:bodyStyle>
      <a:lvl1pPr marL="4653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1pPr>
      <a:lvl2pPr marL="8082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2pPr>
      <a:lvl3pPr marL="1354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3pPr>
      <a:lvl4pPr marL="17988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4pPr>
      <a:lvl5pPr marL="2243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5pPr>
      <a:lvl6pPr marL="26878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6pPr>
      <a:lvl7pPr marL="3132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7pPr>
      <a:lvl8pPr marL="3576863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8pPr>
      <a:lvl9pPr marL="40213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witter.com/samaaron" TargetMode="External"/><Relationship Id="rId3" Type="http://schemas.openxmlformats.org/officeDocument/2006/relationships/hyperlink" Target="https://twitter.com/Sonic_Pi" TargetMode="External"/><Relationship Id="rId4" Type="http://schemas.openxmlformats.org/officeDocument/2006/relationships/hyperlink" Target="https://www.patreon.com/samaaron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fbiville/music-for-devs" TargetMode="External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hyperlink" Target="https://twitter.com/fbiville" TargetMode="External"/><Relationship Id="rId7" Type="http://schemas.openxmlformats.org/officeDocument/2006/relationships/hyperlink" Target="https://twitter.com/mithfindel" TargetMode="External"/><Relationship Id="rId8" Type="http://schemas.openxmlformats.org/officeDocument/2006/relationships/hyperlink" Target="https://twitter.com/sylv_coud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evoxx France 2021…"/>
          <p:cNvSpPr txBox="1"/>
          <p:nvPr>
            <p:ph type="ctrTitle"/>
          </p:nvPr>
        </p:nvSpPr>
        <p:spPr>
          <a:xfrm>
            <a:off x="1463958" y="4299438"/>
            <a:ext cx="21456084" cy="511712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Devenir musicien·ne</a:t>
            </a:r>
          </a:p>
          <a:p>
            <a:pPr algn="ctr">
              <a:defRPr i="1"/>
            </a:pPr>
            <a:r>
              <a:t>Developer edition</a:t>
            </a:r>
          </a:p>
        </p:txBody>
      </p:sp>
      <p:sp>
        <p:nvSpPr>
          <p:cNvPr id="124" name="Numéro de diapositive"/>
          <p:cNvSpPr txBox="1"/>
          <p:nvPr>
            <p:ph type="sldNum" sz="quarter" idx="4294967295"/>
          </p:nvPr>
        </p:nvSpPr>
        <p:spPr>
          <a:xfrm>
            <a:off x="12054850" y="13019484"/>
            <a:ext cx="256439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elcome to Devoxx France"/>
          <p:cNvSpPr txBox="1"/>
          <p:nvPr>
            <p:ph type="title"/>
          </p:nvPr>
        </p:nvSpPr>
        <p:spPr>
          <a:xfrm>
            <a:off x="1346885" y="3438814"/>
            <a:ext cx="21672370" cy="6838372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Alors commençons</a:t>
            </a:r>
            <a:br/>
            <a:r>
              <a:t>par faire du bruit !</a:t>
            </a:r>
          </a:p>
          <a:p>
            <a:pPr>
              <a:defRPr sz="8800"/>
            </a:pPr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(On verra à l’organiser après…)</a:t>
            </a:r>
          </a:p>
        </p:txBody>
      </p:sp>
      <p:sp>
        <p:nvSpPr>
          <p:cNvPr id="168" name="Numéro de diapositive"/>
          <p:cNvSpPr txBox="1"/>
          <p:nvPr>
            <p:ph type="sldNum" sz="quarter" idx="4294967295"/>
          </p:nvPr>
        </p:nvSpPr>
        <p:spPr>
          <a:xfrm>
            <a:off x="11962370" y="13019484"/>
            <a:ext cx="441401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Leçon de son - Physique</a:t>
            </a:r>
          </a:p>
        </p:txBody>
      </p:sp>
      <p:sp>
        <p:nvSpPr>
          <p:cNvPr id="171" name="Numéro de diapositive"/>
          <p:cNvSpPr txBox="1"/>
          <p:nvPr>
            <p:ph type="sldNum" sz="quarter" idx="4294967295"/>
          </p:nvPr>
        </p:nvSpPr>
        <p:spPr>
          <a:xfrm>
            <a:off x="12004420" y="13019484"/>
            <a:ext cx="35730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This is a slide without background images.…"/>
          <p:cNvSpPr txBox="1"/>
          <p:nvPr>
            <p:ph type="body" sz="half" idx="1"/>
          </p:nvPr>
        </p:nvSpPr>
        <p:spPr>
          <a:xfrm>
            <a:off x="12446000" y="3293495"/>
            <a:ext cx="11297988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Forme (idéalisée) : </a:t>
            </a:r>
            <a:r>
              <a:rPr b="1"/>
              <a:t>sinusoïdale pure</a:t>
            </a:r>
          </a:p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Caractéristiques :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rPr b="1"/>
              <a:t>Fréquence</a:t>
            </a:r>
            <a:r>
              <a:t> - nombre de cycles par secondes,(1/T) en Hertz (Hz)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rPr b="1"/>
              <a:t>Amplitude</a:t>
            </a:r>
            <a:r>
              <a:t> - ou pression, intensité (en dB)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Vitesse de propagation - dépend du medium (eau, air, bois, …)</a:t>
            </a:r>
          </a:p>
        </p:txBody>
      </p:sp>
      <p:pic>
        <p:nvPicPr>
          <p:cNvPr id="173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8674" y="3803057"/>
            <a:ext cx="11176001" cy="781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Leçon de son - Perception</a:t>
            </a:r>
          </a:p>
        </p:txBody>
      </p:sp>
      <p:sp>
        <p:nvSpPr>
          <p:cNvPr id="176" name="Numéro de diapositive"/>
          <p:cNvSpPr txBox="1"/>
          <p:nvPr>
            <p:ph type="sldNum" sz="quarter" idx="4294967295"/>
          </p:nvPr>
        </p:nvSpPr>
        <p:spPr>
          <a:xfrm>
            <a:off x="11975502" y="13019484"/>
            <a:ext cx="415138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This is a slide without background images.…"/>
          <p:cNvSpPr txBox="1"/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b="1" sz="3800">
                <a:solidFill>
                  <a:srgbClr val="0F3471"/>
                </a:solidFill>
              </a:defRPr>
            </a:pPr>
            <a:r>
              <a:t>Hauteur du son (</a:t>
            </a:r>
            <a:r>
              <a:rPr i="1"/>
              <a:t>pitch</a:t>
            </a:r>
            <a:r>
              <a:t>)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Fréquence basse ➡️ son grave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Fréquence haute ➡️ son aigu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⚠️ Relation non linéaire</a:t>
            </a:r>
          </a:p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Intervalle audible : [20 Hz; 20 kHz]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Diminue avec l’âge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Varie par individu</a:t>
            </a:r>
          </a:p>
        </p:txBody>
      </p:sp>
      <p:grpSp>
        <p:nvGrpSpPr>
          <p:cNvPr id="180" name="Picture 2"/>
          <p:cNvGrpSpPr/>
          <p:nvPr/>
        </p:nvGrpSpPr>
        <p:grpSpPr>
          <a:xfrm>
            <a:off x="1141197" y="5842251"/>
            <a:ext cx="11179277" cy="3828904"/>
            <a:chOff x="0" y="0"/>
            <a:chExt cx="11179276" cy="3828902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11179277" cy="38289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pPr/>
            </a:p>
          </p:txBody>
        </p:sp>
        <p:pic>
          <p:nvPicPr>
            <p:cNvPr id="179" name="image14.jpeg" descr="image14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179277" cy="3828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Leçon de son - Perception</a:t>
            </a:r>
          </a:p>
        </p:txBody>
      </p:sp>
      <p:sp>
        <p:nvSpPr>
          <p:cNvPr id="183" name="Numéro de diapositive"/>
          <p:cNvSpPr txBox="1"/>
          <p:nvPr>
            <p:ph type="sldNum" sz="quarter" idx="4294967295"/>
          </p:nvPr>
        </p:nvSpPr>
        <p:spPr>
          <a:xfrm>
            <a:off x="11976061" y="13019484"/>
            <a:ext cx="41402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5269" y="3494377"/>
            <a:ext cx="5842001" cy="853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is is a slide without background images.…"/>
          <p:cNvSpPr txBox="1"/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b="1" sz="3500">
                <a:solidFill>
                  <a:srgbClr val="0F3471"/>
                </a:solidFill>
              </a:defRPr>
            </a:pPr>
            <a:r>
              <a:t>Sonie / bruyance (</a:t>
            </a:r>
            <a:r>
              <a:rPr i="1"/>
              <a:t>loudness</a:t>
            </a:r>
            <a:r>
              <a:t>)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Amplitude basse ➡️ son “faible”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Amplitude haute ➡️ son “fort”</a:t>
            </a:r>
          </a:p>
          <a:p>
            <a:pPr>
              <a:spcBef>
                <a:spcPts val="4500"/>
              </a:spcBef>
              <a:defRPr sz="3500">
                <a:solidFill>
                  <a:srgbClr val="0F3471"/>
                </a:solidFill>
              </a:defRPr>
            </a:pPr>
            <a:r>
              <a:t>Perception non-linéaire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Changements + distincts entre [2 kHz; 4 kHz]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Dommages irréversibles au delà de 80 dB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D’où l’utilité des décibels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Leçon de son - Physique</a:t>
            </a:r>
            <a:r>
              <a:rPr baseline="31999"/>
              <a:t>2</a:t>
            </a:r>
          </a:p>
        </p:txBody>
      </p:sp>
      <p:sp>
        <p:nvSpPr>
          <p:cNvPr id="188" name="Numéro de diapositive"/>
          <p:cNvSpPr txBox="1"/>
          <p:nvPr>
            <p:ph type="sldNum" sz="quarter" idx="4294967295"/>
          </p:nvPr>
        </p:nvSpPr>
        <p:spPr>
          <a:xfrm>
            <a:off x="11962510" y="13019484"/>
            <a:ext cx="44112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This is a slide without background images.…"/>
          <p:cNvSpPr txBox="1"/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 defTabSz="772239">
              <a:spcBef>
                <a:spcPts val="4200"/>
              </a:spcBef>
              <a:defRPr b="1" sz="3290">
                <a:solidFill>
                  <a:srgbClr val="0F3471"/>
                </a:solidFill>
              </a:defRPr>
            </a:pPr>
            <a:r>
              <a:t>Théorème de Fourier</a:t>
            </a:r>
          </a:p>
          <a:p>
            <a:pPr lvl="2" indent="429768" defTabSz="772239">
              <a:spcBef>
                <a:spcPts val="4200"/>
              </a:spcBef>
              <a:defRPr sz="3290">
                <a:solidFill>
                  <a:srgbClr val="0F3471"/>
                </a:solidFill>
              </a:defRPr>
            </a:pPr>
            <a:r>
              <a:t>Tout son peut être reproduit</a:t>
            </a:r>
            <a:br/>
            <a:r>
              <a:t>en superposant des sinusoïdales</a:t>
            </a:r>
          </a:p>
          <a:p>
            <a:pPr defTabSz="772239">
              <a:spcBef>
                <a:spcPts val="4200"/>
              </a:spcBef>
              <a:defRPr b="1" sz="3290">
                <a:solidFill>
                  <a:srgbClr val="0F3471"/>
                </a:solidFill>
              </a:defRPr>
            </a:pPr>
            <a:r>
              <a:t>Superposition</a:t>
            </a:r>
          </a:p>
          <a:p>
            <a:pPr lvl="2" indent="429768" defTabSz="772239">
              <a:spcBef>
                <a:spcPts val="4200"/>
              </a:spcBef>
              <a:defRPr sz="3290">
                <a:solidFill>
                  <a:srgbClr val="0F3471"/>
                </a:solidFill>
              </a:defRPr>
            </a:pPr>
            <a:r>
              <a:t>Pour chaque T, somme des amplitudes</a:t>
            </a:r>
          </a:p>
          <a:p>
            <a:pPr defTabSz="772239">
              <a:spcBef>
                <a:spcPts val="4200"/>
              </a:spcBef>
              <a:defRPr b="1" sz="3290">
                <a:solidFill>
                  <a:srgbClr val="0F3471"/>
                </a:solidFill>
              </a:defRPr>
            </a:pPr>
            <a:r>
              <a:t>Phase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Décalage entre deux sinusoïdales (en radians)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Affecte le signal résultat (son enveloppe)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Affecte notre perception (c’est le </a:t>
            </a:r>
            <a:r>
              <a:rPr b="1"/>
              <a:t>timbre</a:t>
            </a:r>
            <a:r>
              <a:t>) </a:t>
            </a:r>
          </a:p>
        </p:txBody>
      </p:sp>
      <p:pic>
        <p:nvPicPr>
          <p:cNvPr id="190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066" y="3409717"/>
            <a:ext cx="10926420" cy="819481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ranslation de Phase…"/>
          <p:cNvSpPr txBox="1"/>
          <p:nvPr/>
        </p:nvSpPr>
        <p:spPr>
          <a:xfrm>
            <a:off x="3752421" y="10881663"/>
            <a:ext cx="4791710" cy="123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35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Translation de Phase</a:t>
            </a:r>
          </a:p>
          <a:p>
            <a:pPr>
              <a:defRPr sz="35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de la 2</a:t>
            </a:r>
            <a:r>
              <a:rPr baseline="31999"/>
              <a:t>ème</a:t>
            </a:r>
            <a:r>
              <a:t> onde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elcome to Devoxx France"/>
          <p:cNvSpPr txBox="1"/>
          <p:nvPr>
            <p:ph type="title"/>
          </p:nvPr>
        </p:nvSpPr>
        <p:spPr>
          <a:xfrm>
            <a:off x="1346885" y="3667243"/>
            <a:ext cx="21672370" cy="6381515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Maintenant, organisons…</a:t>
            </a:r>
          </a:p>
          <a:p>
            <a:pPr>
              <a:defRPr sz="8800"/>
            </a:pPr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(Enfin, on essaie …)</a:t>
            </a:r>
          </a:p>
        </p:txBody>
      </p:sp>
      <p:sp>
        <p:nvSpPr>
          <p:cNvPr id="194" name="Numéro de diapositive"/>
          <p:cNvSpPr txBox="1"/>
          <p:nvPr>
            <p:ph type="sldNum" sz="quarter" idx="4294967295"/>
          </p:nvPr>
        </p:nvSpPr>
        <p:spPr>
          <a:xfrm>
            <a:off x="11975781" y="13019484"/>
            <a:ext cx="414579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764023">
              <a:defRPr sz="9858"/>
            </a:lvl1pPr>
          </a:lstStyle>
          <a:p>
            <a:pPr/>
            <a:r>
              <a:t>Production - Analog to Digital (ADC)</a:t>
            </a:r>
          </a:p>
        </p:txBody>
      </p:sp>
      <p:sp>
        <p:nvSpPr>
          <p:cNvPr id="197" name="Numéro de diapositive"/>
          <p:cNvSpPr txBox="1"/>
          <p:nvPr>
            <p:ph type="sldNum" sz="quarter" idx="4294967295"/>
          </p:nvPr>
        </p:nvSpPr>
        <p:spPr>
          <a:xfrm>
            <a:off x="11969775" y="13019484"/>
            <a:ext cx="426593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435" y="4610464"/>
            <a:ext cx="11195714" cy="644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17784" y="4750865"/>
            <a:ext cx="9206533" cy="6024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607932">
              <a:defRPr sz="7844"/>
            </a:lvl1pPr>
          </a:lstStyle>
          <a:p>
            <a:pPr/>
            <a:r>
              <a:t>Production - Encodages pour la Transmission</a:t>
            </a:r>
          </a:p>
        </p:txBody>
      </p:sp>
      <p:sp>
        <p:nvSpPr>
          <p:cNvPr id="202" name="Numéro de diapositive"/>
          <p:cNvSpPr txBox="1"/>
          <p:nvPr>
            <p:ph type="sldNum" sz="quarter" idx="4294967295"/>
          </p:nvPr>
        </p:nvSpPr>
        <p:spPr>
          <a:xfrm>
            <a:off x="11972569" y="13019484"/>
            <a:ext cx="421005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 9" descr="Image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007" y="5000584"/>
            <a:ext cx="8211427" cy="55252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his is a slide without background images.…"/>
          <p:cNvSpPr txBox="1"/>
          <p:nvPr>
            <p:ph type="body" sz="half" idx="1"/>
          </p:nvPr>
        </p:nvSpPr>
        <p:spPr>
          <a:xfrm>
            <a:off x="12446000" y="3221510"/>
            <a:ext cx="11305521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b="1" sz="3800">
                <a:solidFill>
                  <a:srgbClr val="0F3471"/>
                </a:solidFill>
              </a:defRPr>
            </a:pPr>
            <a:r>
              <a:t>Codage naïf : PCM (Pulse-Code Modulation)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44.1kHz × 2 canaux × 16 bits </a:t>
            </a:r>
          </a:p>
          <a:p>
            <a:pPr lvl="2" indent="457200"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= 176 400 octets par seconde de signal</a:t>
            </a:r>
          </a:p>
          <a:p>
            <a:pPr lvl="1" marL="808263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1 piste de 5 minutes ~ 53 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607932">
              <a:defRPr sz="7844"/>
            </a:lvl1pPr>
          </a:lstStyle>
          <a:p>
            <a:pPr/>
            <a:r>
              <a:t>Production - Encodages pour la Transmission</a:t>
            </a:r>
          </a:p>
        </p:txBody>
      </p:sp>
      <p:sp>
        <p:nvSpPr>
          <p:cNvPr id="207" name="Numéro de diapositive"/>
          <p:cNvSpPr txBox="1"/>
          <p:nvPr>
            <p:ph type="sldNum" sz="quarter" idx="4294967295"/>
          </p:nvPr>
        </p:nvSpPr>
        <p:spPr>
          <a:xfrm>
            <a:off x="11965723" y="13019484"/>
            <a:ext cx="434696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This is a slide without background images.…"/>
          <p:cNvSpPr txBox="1"/>
          <p:nvPr>
            <p:ph type="body" sz="half" idx="1"/>
          </p:nvPr>
        </p:nvSpPr>
        <p:spPr>
          <a:xfrm>
            <a:off x="12446000" y="3221510"/>
            <a:ext cx="11305521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b="1" sz="3800">
                <a:solidFill>
                  <a:srgbClr val="0F3471"/>
                </a:solidFill>
              </a:defRPr>
            </a:pPr>
            <a:r>
              <a:t>DPCM (Differential PCM)</a:t>
            </a:r>
          </a:p>
          <a:p>
            <a:pPr lvl="3" indent="685800"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Uniquement les différences entre échantillons</a:t>
            </a:r>
          </a:p>
          <a:p>
            <a:pPr>
              <a:spcBef>
                <a:spcPts val="4500"/>
              </a:spcBef>
              <a:defRPr b="1" sz="3800">
                <a:solidFill>
                  <a:srgbClr val="0F3471"/>
                </a:solidFill>
              </a:defRPr>
            </a:pPr>
            <a:r>
              <a:t>ADPCM (adaptive DPCM)</a:t>
            </a:r>
          </a:p>
          <a:p>
            <a:pPr lvl="2" indent="457200">
              <a:spcBef>
                <a:spcPts val="4500"/>
              </a:spcBef>
              <a:defRPr b="1" sz="3800">
                <a:solidFill>
                  <a:srgbClr val="0F3471"/>
                </a:solidFill>
              </a:defRPr>
            </a:pPr>
            <a:r>
              <a:rPr b="0"/>
              <a:t>Le pas est variable en fonction de l’amplitude du dernier changement</a:t>
            </a:r>
          </a:p>
        </p:txBody>
      </p:sp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774" y="6241989"/>
            <a:ext cx="8557979" cy="304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uméro de diapositive"/>
          <p:cNvSpPr txBox="1"/>
          <p:nvPr>
            <p:ph type="sldNum" sz="quarter" idx="4294967295"/>
          </p:nvPr>
        </p:nvSpPr>
        <p:spPr>
          <a:xfrm>
            <a:off x="11969774" y="13019484"/>
            <a:ext cx="426593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Welcome to Devoxx France"/>
          <p:cNvSpPr txBox="1"/>
          <p:nvPr>
            <p:ph type="title"/>
          </p:nvPr>
        </p:nvSpPr>
        <p:spPr>
          <a:xfrm>
            <a:off x="1346885" y="3438814"/>
            <a:ext cx="21672370" cy="6838372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Maintenant, codons !</a:t>
            </a:r>
          </a:p>
          <a:p>
            <a:pPr>
              <a:defRPr sz="8800"/>
            </a:pPr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(On sait que vous n’attendiez que ça…)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shot 2022-04-19 at 17.52.50.png" descr="Screenshot 2022-04-19 at 17.52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4920" y="1022519"/>
            <a:ext cx="7776300" cy="1167096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éro de diapositive"/>
          <p:cNvSpPr txBox="1"/>
          <p:nvPr>
            <p:ph type="sldNum" sz="quarter" idx="4294967295"/>
          </p:nvPr>
        </p:nvSpPr>
        <p:spPr>
          <a:xfrm>
            <a:off x="12025933" y="13019484"/>
            <a:ext cx="314274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Sonic-Pi, Merci Sam Aaron!</a:t>
            </a:r>
          </a:p>
        </p:txBody>
      </p:sp>
      <p:sp>
        <p:nvSpPr>
          <p:cNvPr id="215" name="Numéro de diapositive"/>
          <p:cNvSpPr txBox="1"/>
          <p:nvPr>
            <p:ph type="sldNum" sz="quarter" idx="4294967295"/>
          </p:nvPr>
        </p:nvSpPr>
        <p:spPr>
          <a:xfrm>
            <a:off x="11934011" y="13019484"/>
            <a:ext cx="49812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Espace réservé du texte 2"/>
          <p:cNvSpPr txBox="1"/>
          <p:nvPr>
            <p:ph type="body" sz="half" idx="1"/>
          </p:nvPr>
        </p:nvSpPr>
        <p:spPr>
          <a:xfrm>
            <a:off x="6125012" y="2960055"/>
            <a:ext cx="12054728" cy="9606345"/>
          </a:xfrm>
          <a:prstGeom prst="rect">
            <a:avLst/>
          </a:prstGeom>
        </p:spPr>
        <p:txBody>
          <a:bodyPr anchor="ctr"/>
          <a:lstStyle/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https://sonic-pi.net/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https://twitter.com/samaaron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https://twitter.com/Sonic_Pi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https://www.patreon.com/samaaron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Merci !</a:t>
            </a:r>
          </a:p>
        </p:txBody>
      </p:sp>
      <p:sp>
        <p:nvSpPr>
          <p:cNvPr id="219" name="Numéro de diapositive"/>
          <p:cNvSpPr txBox="1"/>
          <p:nvPr>
            <p:ph type="sldNum" sz="quarter" idx="4294967295"/>
          </p:nvPr>
        </p:nvSpPr>
        <p:spPr>
          <a:xfrm>
            <a:off x="11975502" y="13019484"/>
            <a:ext cx="415138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This is a slide without background images.…"/>
          <p:cNvSpPr txBox="1"/>
          <p:nvPr>
            <p:ph type="body" sz="quarter" idx="1"/>
          </p:nvPr>
        </p:nvSpPr>
        <p:spPr>
          <a:xfrm>
            <a:off x="146304" y="12051322"/>
            <a:ext cx="24012144" cy="11598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200"/>
              </a:spcBef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ontserrat Regular"/>
                <a:ea typeface="Montserrat Regular"/>
                <a:cs typeface="Montserrat Regular"/>
                <a:sym typeface="Montserrat Regular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97A7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https://github.com/fbiville/music-for-devs</a:t>
            </a:r>
          </a:p>
        </p:txBody>
      </p:sp>
      <p:pic>
        <p:nvPicPr>
          <p:cNvPr id="221" name="Graphique 4" descr="Graphiqu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8753" y="2636577"/>
            <a:ext cx="9515476" cy="951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hanks"/>
          <p:cNvSpPr txBox="1"/>
          <p:nvPr>
            <p:ph type="ctrTitle"/>
          </p:nvPr>
        </p:nvSpPr>
        <p:spPr>
          <a:xfrm>
            <a:off x="1455029" y="4299438"/>
            <a:ext cx="21456084" cy="511712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Thanks</a:t>
            </a:r>
          </a:p>
        </p:txBody>
      </p:sp>
      <p:sp>
        <p:nvSpPr>
          <p:cNvPr id="224" name="Numéro de diapositive"/>
          <p:cNvSpPr txBox="1"/>
          <p:nvPr>
            <p:ph type="sldNum" sz="quarter" idx="4294967295"/>
          </p:nvPr>
        </p:nvSpPr>
        <p:spPr>
          <a:xfrm>
            <a:off x="11946584" y="13019484"/>
            <a:ext cx="472974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Numéro de diapositive"/>
          <p:cNvSpPr txBox="1"/>
          <p:nvPr>
            <p:ph type="sldNum" sz="quarter" idx="4294967295"/>
          </p:nvPr>
        </p:nvSpPr>
        <p:spPr>
          <a:xfrm>
            <a:off x="12026492" y="13019484"/>
            <a:ext cx="313157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8833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8" descr="Imag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99171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 10" descr="Imag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39508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Florent Biville @fbiville"/>
          <p:cNvSpPr txBox="1"/>
          <p:nvPr/>
        </p:nvSpPr>
        <p:spPr>
          <a:xfrm>
            <a:off x="2792610" y="7396600"/>
            <a:ext cx="4500245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Florent Biville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@fbiville</a:t>
            </a:r>
          </a:p>
        </p:txBody>
      </p:sp>
      <p:sp>
        <p:nvSpPr>
          <p:cNvPr id="138" name="Jean-Baptiste Lievremont @mithfindel"/>
          <p:cNvSpPr txBox="1"/>
          <p:nvPr/>
        </p:nvSpPr>
        <p:spPr>
          <a:xfrm>
            <a:off x="7997785" y="7396600"/>
            <a:ext cx="837057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Jean-Baptiste Lievremont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@mithfindel</a:t>
            </a:r>
          </a:p>
        </p:txBody>
      </p:sp>
      <p:sp>
        <p:nvSpPr>
          <p:cNvPr id="139" name="Sylvain Coudert @sylv_coud"/>
          <p:cNvSpPr txBox="1"/>
          <p:nvPr/>
        </p:nvSpPr>
        <p:spPr>
          <a:xfrm>
            <a:off x="16756421" y="7396600"/>
            <a:ext cx="5133975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Sylvain Coudert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@sylv_coud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Numéro de diapositive"/>
          <p:cNvSpPr txBox="1"/>
          <p:nvPr>
            <p:ph type="sldNum" sz="quarter" idx="4294967295"/>
          </p:nvPr>
        </p:nvSpPr>
        <p:spPr>
          <a:xfrm>
            <a:off x="12012941" y="13019484"/>
            <a:ext cx="340259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Orchestra-tuning" descr="Orchestra-tuning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305340" y="13262371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Welcome to Devoxx France"/>
          <p:cNvSpPr txBox="1"/>
          <p:nvPr>
            <p:ph type="title"/>
          </p:nvPr>
        </p:nvSpPr>
        <p:spPr>
          <a:xfrm>
            <a:off x="1463958" y="4299438"/>
            <a:ext cx="21456084" cy="511712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B5D11"/>
                </a:solidFill>
              </a:defRPr>
            </a:pPr>
            <a:r>
              <a:t>Devenir musicien·ne</a:t>
            </a:r>
          </a:p>
          <a:p>
            <a:pPr>
              <a:defRPr i="1">
                <a:solidFill>
                  <a:srgbClr val="0B5D11"/>
                </a:solidFill>
              </a:defRPr>
            </a:pPr>
            <a:r>
              <a:t>Developer edition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admap"/>
          <p:cNvSpPr txBox="1"/>
          <p:nvPr>
            <p:ph type="title"/>
          </p:nvPr>
        </p:nvSpPr>
        <p:spPr>
          <a:xfrm>
            <a:off x="4833937" y="136441"/>
            <a:ext cx="14716128" cy="2579985"/>
          </a:xfrm>
          <a:prstGeom prst="rect">
            <a:avLst/>
          </a:prstGeom>
        </p:spPr>
        <p:txBody>
          <a:bodyPr/>
          <a:lstStyle/>
          <a:p>
            <a:pPr/>
            <a:r>
              <a:t>Qui êtes-vous ?</a:t>
            </a:r>
          </a:p>
        </p:txBody>
      </p:sp>
      <p:sp>
        <p:nvSpPr>
          <p:cNvPr id="148" name="Numéro de diapositive"/>
          <p:cNvSpPr txBox="1"/>
          <p:nvPr>
            <p:ph type="sldNum" sz="quarter" idx="4294967295"/>
          </p:nvPr>
        </p:nvSpPr>
        <p:spPr>
          <a:xfrm>
            <a:off x="12026213" y="13019484"/>
            <a:ext cx="313716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This is a slide without background images.…"/>
          <p:cNvSpPr txBox="1"/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Votre métier implique d’écrire du code?</a:t>
            </a:r>
            <a:endParaRPr sz="3300"/>
          </a:p>
          <a:p>
            <a:pPr marL="1393507" indent="-313507">
              <a:buSzPct val="100000"/>
              <a:buChar char="•"/>
            </a:pPr>
            <a:r>
              <a:t>Votre métier implique de NE PAS écrire de code?</a:t>
            </a:r>
          </a:p>
          <a:p>
            <a:pPr marL="1393507" indent="-313507">
              <a:buSzPct val="100000"/>
              <a:buChar char="•"/>
            </a:pPr>
            <a:r>
              <a:t>Êtes-vous mélomane?</a:t>
            </a:r>
          </a:p>
          <a:p>
            <a:pPr marL="1393507" indent="-313507">
              <a:buSzPct val="100000"/>
              <a:buChar char="•"/>
            </a:pPr>
            <a:r>
              <a:t>Pratiquez ou avez-vous pratiqué d’un instrument?</a:t>
            </a:r>
          </a:p>
          <a:p>
            <a:pPr marL="1393507" indent="-313507">
              <a:buSzPct val="100000"/>
              <a:buChar char="•"/>
            </a:pPr>
            <a:r>
              <a:t>Êtes-vous autodidacte ou avez-vous fréquenté des cours/écoles/conservatoires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Si je vous dis "dev no code"</a:t>
            </a:r>
          </a:p>
        </p:txBody>
      </p:sp>
      <p:sp>
        <p:nvSpPr>
          <p:cNvPr id="152" name="Numéro de diapositive"/>
          <p:cNvSpPr txBox="1"/>
          <p:nvPr>
            <p:ph type="sldNum" sz="quarter" idx="4294967295"/>
          </p:nvPr>
        </p:nvSpPr>
        <p:spPr>
          <a:xfrm>
            <a:off x="12020206" y="13019484"/>
            <a:ext cx="32573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This is a slide without background images.…"/>
          <p:cNvSpPr txBox="1"/>
          <p:nvPr>
            <p:ph type="body" idx="1"/>
          </p:nvPr>
        </p:nvSpPr>
        <p:spPr>
          <a:xfrm>
            <a:off x="3004405" y="2960055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Ouais c’est exactement mon métier!</a:t>
            </a:r>
          </a:p>
          <a:p>
            <a:pPr marL="1393507" indent="-313507">
              <a:buSzPct val="100000"/>
              <a:buChar char="•"/>
            </a:pPr>
            <a:r>
              <a:t>Je préfère quand même le terme intégrateur…</a:t>
            </a:r>
          </a:p>
          <a:p>
            <a:pPr marL="1393507" indent="-313507">
              <a:buSzPct val="100000"/>
              <a:buChar char="•"/>
            </a:pPr>
            <a:r>
              <a:t>Hérétique, au bûcher! 👍</a:t>
            </a:r>
          </a:p>
          <a:p>
            <a:pPr indent="1079999"/>
          </a:p>
          <a:p>
            <a:pPr indent="1079999"/>
            <a:r>
              <a:t>Vous n’allez donc pas râler qu’on vous parle un peu de technique et de théorie musicale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Vous en êtes où avec le solfège ?</a:t>
            </a:r>
          </a:p>
        </p:txBody>
      </p:sp>
      <p:sp>
        <p:nvSpPr>
          <p:cNvPr id="156" name="Numéro de diapositive"/>
          <p:cNvSpPr txBox="1"/>
          <p:nvPr>
            <p:ph type="sldNum" sz="quarter" idx="4294967295"/>
          </p:nvPr>
        </p:nvSpPr>
        <p:spPr>
          <a:xfrm>
            <a:off x="12023000" y="13019484"/>
            <a:ext cx="32014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This is a slide without background images.…"/>
          <p:cNvSpPr txBox="1"/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Le quoi ? </a:t>
            </a:r>
          </a:p>
          <a:p>
            <a:pPr marL="1393507" indent="-313507">
              <a:buSzPct val="100000"/>
              <a:buChar char="•"/>
            </a:pPr>
            <a:r>
              <a:t>Ah ouais je connais les noires, les blanches tout ça…</a:t>
            </a:r>
          </a:p>
          <a:p>
            <a:pPr marL="1393507" indent="-313507">
              <a:buSzPct val="100000"/>
              <a:buChar char="•"/>
            </a:pPr>
            <a:r>
              <a:t>J’ai quelques lacunes en rythmes mais ça va…</a:t>
            </a:r>
          </a:p>
          <a:p>
            <a:pPr marL="1393507" indent="-313507">
              <a:buSzPct val="100000"/>
              <a:buChar char="•"/>
            </a:pPr>
            <a:r>
              <a:t>Les pratiques de composition et d’arrangement de John Williams et Hans Zimmer n’ont aucun secret moi!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On va vous raconter quoi ?</a:t>
            </a:r>
          </a:p>
        </p:txBody>
      </p:sp>
      <p:sp>
        <p:nvSpPr>
          <p:cNvPr id="160" name="Numéro de diapositive"/>
          <p:cNvSpPr txBox="1"/>
          <p:nvPr>
            <p:ph type="sldNum" sz="quarter" idx="4294967295"/>
          </p:nvPr>
        </p:nvSpPr>
        <p:spPr>
          <a:xfrm>
            <a:off x="12016155" y="13019484"/>
            <a:ext cx="33383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This is a slide without background images.…"/>
          <p:cNvSpPr txBox="1"/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Les bases physiques/acoustiques du son</a:t>
            </a:r>
          </a:p>
          <a:p>
            <a:pPr marL="1393507" indent="-313507">
              <a:buSzPct val="100000"/>
              <a:buChar char="•"/>
            </a:pPr>
            <a:r>
              <a:t>Des notions de solfèges indispensables</a:t>
            </a:r>
          </a:p>
          <a:p>
            <a:pPr marL="1393507" indent="-313507">
              <a:buSzPct val="100000"/>
              <a:buChar char="•"/>
            </a:pPr>
            <a:r>
              <a:t>Quelques connaissances générales de production musicale</a:t>
            </a:r>
          </a:p>
          <a:p>
            <a:pPr marL="1393507" indent="-313507">
              <a:buSzPct val="100000"/>
              <a:buChar char="•"/>
            </a:pPr>
            <a:r>
              <a:t>Des outils pour coder de la musique 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admap"/>
          <p:cNvSpPr txBox="1"/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pPr/>
            <a:r>
              <a:t>Au fait, c’est quoi la musique?</a:t>
            </a:r>
          </a:p>
        </p:txBody>
      </p:sp>
      <p:sp>
        <p:nvSpPr>
          <p:cNvPr id="164" name="Numéro de diapositive"/>
          <p:cNvSpPr txBox="1"/>
          <p:nvPr>
            <p:ph type="sldNum" sz="quarter" idx="4294967295"/>
          </p:nvPr>
        </p:nvSpPr>
        <p:spPr>
          <a:xfrm>
            <a:off x="12020206" y="13019484"/>
            <a:ext cx="32573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This is a slide without background images.…"/>
          <p:cNvSpPr txBox="1"/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spcBef>
                <a:spcPts val="0"/>
              </a:spcBef>
            </a:lvl1pPr>
          </a:lstStyle>
          <a:p>
            <a:pPr/>
            <a:r>
              <a:t>L’art d’organiser du bruit.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